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2" r:id="rId4"/>
    <p:sldId id="321" r:id="rId5"/>
    <p:sldId id="282" r:id="rId6"/>
    <p:sldId id="283" r:id="rId7"/>
    <p:sldId id="284" r:id="rId8"/>
    <p:sldId id="323" r:id="rId9"/>
    <p:sldId id="324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760B-2E4F-403B-9738-5C082809EA31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B729-BF14-4D4B-B047-AA5E1CBDA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B729-BF14-4D4B-B047-AA5E1CBDA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C536-47F4-2371-7C16-E38C7506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789BD-3ED0-D458-A810-A9EF9208B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021DA-7146-2102-F9A0-A7123346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7C5EB-D2BB-D904-2DC0-C9F522308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B729-BF14-4D4B-B047-AA5E1CBDA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B8C60-545C-1B5C-98FE-3DDF42C8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8E517-69F8-D069-DA55-54D7BDCE5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32DB7-310B-816E-2F40-E8894D208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9AA5-B002-EAE4-83B1-CD7C69978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B729-BF14-4D4B-B047-AA5E1CBDA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3085-046B-AF34-1632-E951D99E0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F2906-8CD6-4C6C-7EF9-C1564C94E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84547-F21B-59A1-A467-B3EAE1E6A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3B1BD-2E92-156A-FF70-984F41D68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B729-BF14-4D4B-B047-AA5E1CBDA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8FF84-2D1C-61F7-080A-BD589D441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5611A-E8FF-6A88-5065-B03382221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8544F-DB53-AD9D-7AA1-7A25C3796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6CCC0-DEE0-437E-D1EB-FFD34CE6F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AB729-BF14-4D4B-B047-AA5E1CBDA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B51A-17DC-2F78-49BB-8AB6423D5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25740-A7C2-DF04-37B3-88B3D7906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0888-3777-5871-8871-E710A7FA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8D09-7FE8-3E26-809C-14E4C12A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4C99-4850-BB10-EB84-D206ACC9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75DE-500C-3CBC-2F4B-1EB24FB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57A73-2435-5E65-775B-61B5DFC5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FAAD-E196-533A-BC8D-E594815A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4504-7BC8-0492-6359-FF699055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76B9-1E5D-EACD-EE94-F55C785B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A5B42-A320-9D89-1C2A-A5BF762ED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06EDC-DA95-546E-D1BC-6D1FE071E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5DD8-530C-0466-C150-BD7B5AF7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F0D3-3D86-3845-17EB-0206A4E3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D052-3255-A90D-1677-DE4F0B40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5E99-FA9F-ED8D-C0E6-A4EC6144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98A3-C96B-D7E9-3CC5-1F189ABC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4673-8FE3-2B0F-B4EC-8246C061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498F-FB6B-DE46-E955-21CCBB797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61934-2CE9-ADEF-BB39-991CD151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6A1D-1632-2C52-B42F-A363A6C6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B8D84-3D39-4A78-D219-A748A80F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3227-2A50-DD2A-C4BD-28C14429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A1A93-D8B0-14D1-DDB4-EA308FD7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70E7-7B61-8594-FD03-3F494E46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413E-08E4-58F8-2835-FDF4C5BD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EF1E-7A2F-2E45-DF20-C08E5F0C1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7781B-1AED-8026-44DB-63850FAA2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A31BA-3E08-B2E2-E67E-20651DC7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2B39E-84BA-D0BC-0243-46C96753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67539-ED1F-767E-E208-503B5477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5C76-5A8B-8629-0172-191B33E3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D0ACB-430B-A4F5-2E07-0DDFBB615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3F9F4-34F2-D393-AEC6-98FEF84A3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D0316-AFFE-6E4B-F001-A1A43BBD5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815DE-5B69-067D-BB50-20B15D012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63017-6965-AB3D-CFF0-A3DF0A8A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8E547-B6E2-D451-B2EF-A3CE5CF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3A4B6-1E56-884C-1BD9-027FF99A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D97C-6815-C4E8-E7D9-8581507E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A8221-75CF-EB26-DEC9-D1A65ED2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9A275-96A8-F2AB-0AE3-54FE99E1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1FBE1-FB6B-6123-1684-B9CAFB35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F7F68E-AEC3-5B14-8019-B95FF973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60CD6-44B4-6F5E-0DB7-CD0D93C0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3260-9CAB-A480-C8DE-56548863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F6C2-E070-7289-B8B3-8EBE2620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45BC-0065-2F7F-5EC7-60BA7E5A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A5FF-A408-3D5F-9EEB-60AE61C7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4D484-FA18-5BD9-0218-132DEF62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73CB-1951-097E-C26E-7DAAE98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13D1-08E1-4B3C-5BC9-DA52A3FA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3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D375-7EAD-034E-1AFD-0B651640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911E0-3558-C8A4-706B-28A52D833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AA78-2770-0B6D-14D5-EEF4270F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66EBB-4051-810D-0014-828483B9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B6F38-A224-A7C1-82F2-A782A00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ADF00-232A-8B04-0773-B8EF1132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DC113-13E5-F62E-0C0D-A4DABA1A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330D1-EA57-6D3E-18C7-B0276251D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A73B-6107-43D2-45A2-6AFFEDA2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9F709-1309-4866-824A-1FB31380620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532EF-2974-BDD4-691D-AC0A8DAD2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FA30-4FFC-9322-79C5-F79442C96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3D450-3E11-405B-BE3C-2D46BF00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  <a:lumOff val="90000"/>
              </a:schemeClr>
            </a:gs>
            <a:gs pos="6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61F1-B415-9785-BA3A-A8206785A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704" y="552780"/>
            <a:ext cx="10250424" cy="1047420"/>
          </a:xfrm>
        </p:spPr>
        <p:txBody>
          <a:bodyPr>
            <a:normAutofit/>
          </a:bodyPr>
          <a:lstStyle/>
          <a:p>
            <a:r>
              <a:rPr lang="en-US" sz="5400" dirty="0"/>
              <a:t>Marina Coast Water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3EE14-18B6-17FB-2769-F974D1C87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1047420"/>
          </a:xfrm>
        </p:spPr>
        <p:txBody>
          <a:bodyPr/>
          <a:lstStyle/>
          <a:p>
            <a:r>
              <a:rPr lang="en-US" sz="2800" dirty="0"/>
              <a:t>Reservation Road Desalination Plant Renovation Project</a:t>
            </a:r>
          </a:p>
          <a:p>
            <a:r>
              <a:rPr lang="en-US" i="1" dirty="0"/>
              <a:t>Phase 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8EADD-7360-67A9-50CB-D4F1CC16B6E9}"/>
              </a:ext>
            </a:extLst>
          </p:cNvPr>
          <p:cNvSpPr txBox="1"/>
          <p:nvPr/>
        </p:nvSpPr>
        <p:spPr>
          <a:xfrm>
            <a:off x="1524000" y="5505001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Pre-Bid Meeting and Field Walk</a:t>
            </a:r>
          </a:p>
          <a:p>
            <a:pPr algn="ctr"/>
            <a:r>
              <a:rPr lang="en-US" dirty="0"/>
              <a:t>December 2, 2025</a:t>
            </a: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2E79A0B-58D0-B48D-1DF1-3AA7C058D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8" y="2759551"/>
            <a:ext cx="2870424" cy="26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2A818-F772-DB01-18A0-FCB37B302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A41B-A777-C2E0-7C23-88C4C268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Open Discussion / Q&amp;A</a:t>
            </a:r>
          </a:p>
        </p:txBody>
      </p:sp>
    </p:spTree>
    <p:extLst>
      <p:ext uri="{BB962C8B-B14F-4D97-AF65-F5344CB8AC3E}">
        <p14:creationId xmlns:p14="http://schemas.microsoft.com/office/powerpoint/2010/main" val="343737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77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3C52-10C7-4D00-56C3-ED8612FC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Project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4551F4-B5E7-1FAE-D547-2AB2DB44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759" y="975408"/>
            <a:ext cx="4493241" cy="5721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/>
              <a:t>Project Scope (Spec. 01 11 00):</a:t>
            </a:r>
          </a:p>
          <a:p>
            <a:r>
              <a:rPr lang="en-US" sz="1800" dirty="0"/>
              <a:t>Pressure testing of existing piping</a:t>
            </a:r>
          </a:p>
          <a:p>
            <a:r>
              <a:rPr lang="en-US" sz="1800" dirty="0"/>
              <a:t>Intake Well Replacement:</a:t>
            </a:r>
          </a:p>
          <a:p>
            <a:pPr lvl="1"/>
            <a:r>
              <a:rPr lang="en-US" sz="1400" dirty="0"/>
              <a:t>Install replacement </a:t>
            </a:r>
            <a:r>
              <a:rPr lang="en-US" sz="1400" dirty="0" err="1"/>
              <a:t>OFCI</a:t>
            </a:r>
            <a:r>
              <a:rPr lang="en-US" sz="1400" dirty="0"/>
              <a:t> well pump. </a:t>
            </a:r>
          </a:p>
          <a:p>
            <a:pPr lvl="1"/>
            <a:r>
              <a:rPr lang="en-US" sz="1400" dirty="0"/>
              <a:t>Install replacement vault and piping.</a:t>
            </a:r>
          </a:p>
          <a:p>
            <a:r>
              <a:rPr lang="en-US" sz="1800" dirty="0"/>
              <a:t>Intake Piping Replacement:</a:t>
            </a:r>
          </a:p>
          <a:p>
            <a:pPr lvl="1"/>
            <a:r>
              <a:rPr lang="en-US" sz="1400" dirty="0"/>
              <a:t>Install 6” HDPE pipe and connect to existing 12” C900 pipe</a:t>
            </a:r>
          </a:p>
          <a:p>
            <a:pPr lvl="1"/>
            <a:r>
              <a:rPr lang="en-US" sz="1400" dirty="0"/>
              <a:t>Bid Alternate 1 for full replacement of existing intake supply pipe.  </a:t>
            </a:r>
          </a:p>
          <a:p>
            <a:r>
              <a:rPr lang="en-US" sz="1800" dirty="0"/>
              <a:t>Desalination Plant Piping Replacement: </a:t>
            </a:r>
          </a:p>
          <a:p>
            <a:pPr lvl="1"/>
            <a:r>
              <a:rPr lang="en-US" sz="1400" dirty="0"/>
              <a:t>6” Schedule 80 PVC pipe, fittings, and flow meter.</a:t>
            </a:r>
          </a:p>
          <a:p>
            <a:r>
              <a:rPr lang="en-US" sz="1800" dirty="0"/>
              <a:t>Discharge Piping Replacement:</a:t>
            </a:r>
          </a:p>
          <a:p>
            <a:pPr lvl="1"/>
            <a:r>
              <a:rPr lang="en-US" sz="1400" dirty="0"/>
              <a:t>Install 8” Schedule 80 PVC pipe (below ground)</a:t>
            </a:r>
          </a:p>
          <a:p>
            <a:pPr lvl="1"/>
            <a:r>
              <a:rPr lang="en-US" sz="1400" dirty="0"/>
              <a:t>Install 8” SS piping (above ground)</a:t>
            </a:r>
          </a:p>
          <a:p>
            <a:pPr lvl="1"/>
            <a:r>
              <a:rPr lang="en-US" sz="1400" dirty="0"/>
              <a:t>Discharge wellhead replacement</a:t>
            </a:r>
          </a:p>
          <a:p>
            <a:pPr lvl="1"/>
            <a:r>
              <a:rPr lang="en-US" sz="1400" dirty="0"/>
              <a:t>Bid Alternate 2 for full replacement of existing intake supply pipe.  </a:t>
            </a:r>
          </a:p>
          <a:p>
            <a:r>
              <a:rPr lang="en-US" sz="1800" dirty="0"/>
              <a:t>Replacement Electrical Systems:</a:t>
            </a:r>
          </a:p>
          <a:p>
            <a:pPr lvl="1"/>
            <a:r>
              <a:rPr lang="en-US" sz="1400" dirty="0" err="1"/>
              <a:t>OFCI</a:t>
            </a:r>
            <a:r>
              <a:rPr lang="en-US" sz="1400" dirty="0"/>
              <a:t> switchgear, conduits/cabling, pull boxes, and level transducers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61679-952A-F8D9-22E7-31EC9592BE8C}"/>
              </a:ext>
            </a:extLst>
          </p:cNvPr>
          <p:cNvSpPr txBox="1"/>
          <p:nvPr/>
        </p:nvSpPr>
        <p:spPr>
          <a:xfrm>
            <a:off x="3155540" y="5981700"/>
            <a:ext cx="149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SHEET C-3.0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4E4A5-A9A1-7F97-0C7C-18FBEADF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9" y="1014984"/>
            <a:ext cx="7458552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6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73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59B9D-7BE4-58FF-EA0F-90E8415C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B124-E625-34CD-A70E-F3197623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Bid Alternates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C6C373-2244-E6FE-7295-BABF533F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50" y="1421130"/>
            <a:ext cx="10005699" cy="4015740"/>
          </a:xfrm>
        </p:spPr>
        <p:txBody>
          <a:bodyPr>
            <a:normAutofit/>
          </a:bodyPr>
          <a:lstStyle/>
          <a:p>
            <a:r>
              <a:rPr lang="en-US" sz="2000" dirty="0"/>
              <a:t>Alternate 1:  Full replacement of existing intake well supply piping.</a:t>
            </a:r>
          </a:p>
          <a:p>
            <a:pPr lvl="1"/>
            <a:r>
              <a:rPr lang="en-US" sz="1600" dirty="0"/>
              <a:t>Approx. 450 LF of 12” DR 13.5 HDPE pipe and connection to desalination plant piping. </a:t>
            </a:r>
          </a:p>
          <a:p>
            <a:r>
              <a:rPr lang="en-US" sz="2000" dirty="0"/>
              <a:t>Alternate 2:  Full replacement of existing brine discharge piping.</a:t>
            </a:r>
          </a:p>
          <a:p>
            <a:pPr lvl="1"/>
            <a:r>
              <a:rPr lang="en-US" sz="1600" dirty="0"/>
              <a:t>Approx. 225 LF of 8” Schedule 80 PVC pipe and connection to desalination plant piping. </a:t>
            </a:r>
          </a:p>
          <a:p>
            <a:r>
              <a:rPr lang="en-US" sz="2000" dirty="0"/>
              <a:t>Alternate 3:  Rehabilitation of existing intake, discharge, and three (3) monitoring wells. </a:t>
            </a:r>
          </a:p>
          <a:p>
            <a:pPr lvl="1"/>
            <a:r>
              <a:rPr lang="en-US" sz="1600" dirty="0"/>
              <a:t>Removal of accumulated sediment/debris</a:t>
            </a:r>
          </a:p>
          <a:p>
            <a:pPr lvl="1"/>
            <a:r>
              <a:rPr lang="en-US" sz="1600" dirty="0"/>
              <a:t>Flushing/treatment of wells and zone pumping of screens. </a:t>
            </a:r>
          </a:p>
          <a:p>
            <a:pPr lvl="1"/>
            <a:r>
              <a:rPr lang="en-US" sz="1600" dirty="0"/>
              <a:t>Specific capacity tests on intake, discharge wells. </a:t>
            </a:r>
          </a:p>
          <a:p>
            <a:pPr lvl="1"/>
            <a:r>
              <a:rPr lang="en-US" sz="1600" dirty="0"/>
              <a:t>Handling and disposal of all sediment, debris, and test water.  </a:t>
            </a:r>
          </a:p>
          <a:p>
            <a:r>
              <a:rPr lang="en-US" sz="2000" dirty="0"/>
              <a:t>Refer to Specification Section 01 11 00, Paragraph 1.1.B for full descriptions. </a:t>
            </a:r>
          </a:p>
          <a:p>
            <a:r>
              <a:rPr lang="en-US" sz="2000" dirty="0"/>
              <a:t>Refer to Specification Section 01 20 00 for measurement and payment procedures. </a:t>
            </a:r>
          </a:p>
        </p:txBody>
      </p:sp>
    </p:spTree>
    <p:extLst>
      <p:ext uri="{BB962C8B-B14F-4D97-AF65-F5344CB8AC3E}">
        <p14:creationId xmlns:p14="http://schemas.microsoft.com/office/powerpoint/2010/main" val="141613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BDC96-8E34-DD75-A9E0-5B8859CCE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53E8-A932-7610-3A23-47618872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Project Coordination and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43F792-4F0E-1DE6-445D-8ADC08FE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53" y="1122106"/>
            <a:ext cx="5452872" cy="2053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Agency Coordination (Spec 01 11 00, Para 1.1E)</a:t>
            </a:r>
          </a:p>
          <a:p>
            <a:r>
              <a:rPr lang="en-US" sz="1800" dirty="0"/>
              <a:t>Owner: Marina Coast Water District (MCWD)</a:t>
            </a:r>
          </a:p>
          <a:p>
            <a:r>
              <a:rPr lang="en-US" sz="1800" dirty="0"/>
              <a:t>City of Marina</a:t>
            </a:r>
          </a:p>
          <a:p>
            <a:r>
              <a:rPr lang="en-US" sz="1800" dirty="0"/>
              <a:t>State Agencies:</a:t>
            </a:r>
          </a:p>
          <a:p>
            <a:pPr lvl="1"/>
            <a:r>
              <a:rPr lang="en-US" sz="1400" dirty="0"/>
              <a:t>Department of Parks and Recreation (State Parks)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BB62CA1-A634-DE2A-2880-ADD953F7AA6E}"/>
              </a:ext>
            </a:extLst>
          </p:cNvPr>
          <p:cNvSpPr txBox="1">
            <a:spLocks/>
          </p:cNvSpPr>
          <p:nvPr/>
        </p:nvSpPr>
        <p:spPr>
          <a:xfrm>
            <a:off x="477553" y="3175819"/>
            <a:ext cx="5452872" cy="2653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/>
              <a:t>Permits (Spec 01 11 00, Para 1.9A)</a:t>
            </a:r>
          </a:p>
          <a:p>
            <a:r>
              <a:rPr lang="en-US" sz="1800" dirty="0"/>
              <a:t>City of Marina:</a:t>
            </a:r>
          </a:p>
          <a:p>
            <a:pPr lvl="1"/>
            <a:r>
              <a:rPr lang="en-US" sz="1400" dirty="0"/>
              <a:t>Encroachment Permit</a:t>
            </a:r>
          </a:p>
          <a:p>
            <a:r>
              <a:rPr lang="en-US" sz="1800" dirty="0"/>
              <a:t>State Department of Parks and Recreation:</a:t>
            </a:r>
          </a:p>
          <a:p>
            <a:pPr lvl="1"/>
            <a:r>
              <a:rPr lang="en-US" sz="1400" dirty="0"/>
              <a:t>Owner obtaining Right-of-Entry </a:t>
            </a:r>
          </a:p>
          <a:p>
            <a:pPr lvl="1"/>
            <a:r>
              <a:rPr lang="en-US" sz="1400" dirty="0"/>
              <a:t>Contractor to coordinate with Owner and State</a:t>
            </a:r>
          </a:p>
          <a:p>
            <a:pPr lvl="1"/>
            <a:r>
              <a:rPr lang="en-US" sz="1400" dirty="0"/>
              <a:t>Minimum 7 calendar days notice before entry</a:t>
            </a:r>
          </a:p>
          <a:p>
            <a:r>
              <a:rPr lang="en-US" sz="1800" dirty="0"/>
              <a:t>All costs for obtaining necessary permits shall be included in Bid Item No. 1 (Spec. 01 20 00)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47CF131-7B86-F696-8203-5A86771F97A5}"/>
              </a:ext>
            </a:extLst>
          </p:cNvPr>
          <p:cNvSpPr txBox="1">
            <a:spLocks/>
          </p:cNvSpPr>
          <p:nvPr/>
        </p:nvSpPr>
        <p:spPr>
          <a:xfrm>
            <a:off x="6320569" y="1122106"/>
            <a:ext cx="5452872" cy="148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/>
              <a:t>SWPPP/Environmental</a:t>
            </a:r>
            <a:r>
              <a:rPr lang="en-US" sz="1800" dirty="0"/>
              <a:t>:</a:t>
            </a:r>
          </a:p>
          <a:p>
            <a:r>
              <a:rPr lang="en-US" sz="1800" dirty="0"/>
              <a:t>Owner submitted NOE; no mitigations at this time.</a:t>
            </a:r>
          </a:p>
          <a:p>
            <a:r>
              <a:rPr lang="en-US" sz="1800" dirty="0"/>
              <a:t>BMPs as identified in Plans and Specification Sections 01 57 13 and 01 57 23.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B09F1CC-16BD-1A3E-281B-2D744506784E}"/>
              </a:ext>
            </a:extLst>
          </p:cNvPr>
          <p:cNvSpPr txBox="1">
            <a:spLocks/>
          </p:cNvSpPr>
          <p:nvPr/>
        </p:nvSpPr>
        <p:spPr>
          <a:xfrm>
            <a:off x="6320569" y="2855680"/>
            <a:ext cx="5452872" cy="11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/>
              <a:t>On-Site Storage/Staging Areas</a:t>
            </a:r>
            <a:r>
              <a:rPr lang="en-US" sz="1800" dirty="0"/>
              <a:t>:</a:t>
            </a:r>
          </a:p>
          <a:p>
            <a:r>
              <a:rPr lang="en-US" sz="1800" dirty="0"/>
              <a:t>Contractor may use existing Desalination Plant facility for temporary storage/staging.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2564B6D-7930-C856-4078-437B031A5442}"/>
              </a:ext>
            </a:extLst>
          </p:cNvPr>
          <p:cNvSpPr txBox="1">
            <a:spLocks/>
          </p:cNvSpPr>
          <p:nvPr/>
        </p:nvSpPr>
        <p:spPr>
          <a:xfrm>
            <a:off x="6320569" y="4237703"/>
            <a:ext cx="5452872" cy="148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u="sng" dirty="0"/>
              <a:t>Owner Furnished Equipment and Materials</a:t>
            </a:r>
            <a:r>
              <a:rPr lang="en-US" sz="1800" dirty="0"/>
              <a:t>:</a:t>
            </a:r>
          </a:p>
          <a:p>
            <a:r>
              <a:rPr lang="en-US" sz="1800" dirty="0"/>
              <a:t>Replacement switchgear</a:t>
            </a:r>
          </a:p>
          <a:p>
            <a:r>
              <a:rPr lang="en-US" sz="1800" dirty="0"/>
              <a:t>Replacement intake well pump </a:t>
            </a:r>
          </a:p>
        </p:txBody>
      </p:sp>
    </p:spTree>
    <p:extLst>
      <p:ext uri="{BB962C8B-B14F-4D97-AF65-F5344CB8AC3E}">
        <p14:creationId xmlns:p14="http://schemas.microsoft.com/office/powerpoint/2010/main" val="7548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73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D1BC5D-0DED-CD8E-240E-6AD0B844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C938-ADED-530C-6666-B2B73BF8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Scheduling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7B0695-14DE-CA43-755F-3722965A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876300"/>
            <a:ext cx="11159613" cy="5721821"/>
          </a:xfrm>
        </p:spPr>
        <p:txBody>
          <a:bodyPr>
            <a:normAutofit/>
          </a:bodyPr>
          <a:lstStyle/>
          <a:p>
            <a:r>
              <a:rPr lang="en-US" sz="2000" dirty="0"/>
              <a:t>Refer to Specification 01 11 00, Paragraph 1.9.B. </a:t>
            </a:r>
          </a:p>
          <a:p>
            <a:r>
              <a:rPr lang="en-US" sz="2000" dirty="0"/>
              <a:t>Sequencing details shall be included in Project Schedules and Construction Work Plan submittal. </a:t>
            </a:r>
          </a:p>
          <a:p>
            <a:r>
              <a:rPr lang="en-US" sz="2000" b="1" u="sng" dirty="0"/>
              <a:t>First Item(s) of Work: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Pressure testing existing intake supply and brine discharge piping per Specifications.</a:t>
            </a:r>
          </a:p>
          <a:p>
            <a:pPr lvl="1"/>
            <a:r>
              <a:rPr lang="en-US" sz="1600" dirty="0"/>
              <a:t>Coordination with PG&amp;E to de-energize existing switchgear.  </a:t>
            </a:r>
          </a:p>
          <a:p>
            <a:pPr lvl="1"/>
            <a:r>
              <a:rPr lang="en-US" sz="1600" dirty="0"/>
              <a:t>Procurement of polymer concrete vault and other long-lead time items. </a:t>
            </a:r>
          </a:p>
          <a:p>
            <a:pPr lvl="1"/>
            <a:r>
              <a:rPr lang="en-US" sz="1600" dirty="0"/>
              <a:t>Well Access Plan submittal.</a:t>
            </a:r>
          </a:p>
          <a:p>
            <a:pPr lvl="1"/>
            <a:r>
              <a:rPr lang="en-US" sz="1600" dirty="0"/>
              <a:t>USA coordination and utility potholing.  </a:t>
            </a:r>
          </a:p>
          <a:p>
            <a:r>
              <a:rPr lang="en-US" sz="2000" dirty="0"/>
              <a:t>Well rehabilitation shall be completed in the task order described in Section 33 01 10.91:</a:t>
            </a:r>
          </a:p>
          <a:p>
            <a:pPr lvl="1"/>
            <a:r>
              <a:rPr lang="en-US" sz="1600" dirty="0"/>
              <a:t>Monitoring Wells</a:t>
            </a:r>
          </a:p>
          <a:p>
            <a:pPr lvl="1"/>
            <a:r>
              <a:rPr lang="en-US" sz="1600" dirty="0"/>
              <a:t>Discharge Well</a:t>
            </a:r>
          </a:p>
          <a:p>
            <a:pPr lvl="1"/>
            <a:r>
              <a:rPr lang="en-US" sz="1600" dirty="0"/>
              <a:t>Intake Well</a:t>
            </a:r>
          </a:p>
          <a:p>
            <a:r>
              <a:rPr lang="en-US" sz="2000" dirty="0"/>
              <a:t>Well rehabilitation must be completed before installation of intake well pump, piping, and vault. </a:t>
            </a:r>
          </a:p>
          <a:p>
            <a:pPr lvl="1"/>
            <a:r>
              <a:rPr lang="en-US" sz="1600" dirty="0"/>
              <a:t>May require additional coordination with Owner’s Contractor if Bid Alternate 3 is not included in Contract. </a:t>
            </a:r>
          </a:p>
          <a:p>
            <a:r>
              <a:rPr lang="en-US" sz="2000" dirty="0" err="1"/>
              <a:t>OFCI</a:t>
            </a:r>
            <a:r>
              <a:rPr lang="en-US" sz="2000" dirty="0"/>
              <a:t> switchgear shall be installed, tested, and operational prior to installation of intake well pump.</a:t>
            </a:r>
          </a:p>
        </p:txBody>
      </p:sp>
    </p:spTree>
    <p:extLst>
      <p:ext uri="{BB962C8B-B14F-4D97-AF65-F5344CB8AC3E}">
        <p14:creationId xmlns:p14="http://schemas.microsoft.com/office/powerpoint/2010/main" val="14249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18047-A10B-6A35-439F-BE3D8741E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C743-28AB-656B-098D-842EB644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94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Site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0E899-4C69-718D-9D33-B4DFC7DE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76" y="765523"/>
            <a:ext cx="7703848" cy="59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85EA8-8276-155F-C6C6-46E07F38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DACB-E310-A4FB-B6C3-327870B8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Intake Well Site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EA6AF7-BDFE-84C0-B1CE-C1C136E8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698" y="962025"/>
            <a:ext cx="4521349" cy="5735203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Well Access Plan</a:t>
            </a:r>
          </a:p>
          <a:p>
            <a:pPr lvl="1"/>
            <a:r>
              <a:rPr lang="en-US" sz="1400" dirty="0"/>
              <a:t>Section 31 00 01, Paragraph 1.03.A.2.</a:t>
            </a:r>
          </a:p>
          <a:p>
            <a:r>
              <a:rPr lang="en-US" sz="1800" dirty="0"/>
              <a:t>Min. 7 calendar days notice to Owner, State Parks prior to entry. </a:t>
            </a:r>
          </a:p>
          <a:p>
            <a:r>
              <a:rPr lang="en-US" sz="1800" dirty="0"/>
              <a:t>May use native materials for trench backfill for trench in State Beach property.</a:t>
            </a:r>
          </a:p>
          <a:p>
            <a:r>
              <a:rPr lang="en-US" sz="1800" dirty="0"/>
              <a:t>Handling of excess native dune sand material removed during trenching in State Beach Property. </a:t>
            </a:r>
          </a:p>
          <a:p>
            <a:r>
              <a:rPr lang="en-US" sz="1800" dirty="0"/>
              <a:t>Temporary stockpiling possible at existing Desalination Plant, as shown in Plans. </a:t>
            </a:r>
          </a:p>
          <a:p>
            <a:r>
              <a:rPr lang="en-US" sz="1800" dirty="0"/>
              <a:t>Avoid ex. electric, gas utilities in parking lot and Reservation Road. </a:t>
            </a:r>
          </a:p>
          <a:p>
            <a:pPr lvl="1"/>
            <a:r>
              <a:rPr lang="en-US" sz="1400" dirty="0"/>
              <a:t>Utilities are shown in approximate alignment based on record drawings. Contractor to pothole and verify. </a:t>
            </a:r>
          </a:p>
          <a:p>
            <a:r>
              <a:rPr lang="en-US" sz="1800" dirty="0"/>
              <a:t>Temporary cover must be installed on wellhead at end of each working day. </a:t>
            </a:r>
          </a:p>
          <a:p>
            <a:pPr lvl="1"/>
            <a:r>
              <a:rPr lang="en-US" sz="1400" dirty="0"/>
              <a:t>Sheet C-4.3, Detail 7</a:t>
            </a:r>
          </a:p>
          <a:p>
            <a:r>
              <a:rPr lang="en-US" sz="1800" dirty="0"/>
              <a:t>Install ESA fencing where shown and be aware of sensitive habitat signs. No work shall occur in sensitive habitat areas.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94359-0923-E6A0-8018-B801A4CDC8A0}"/>
              </a:ext>
            </a:extLst>
          </p:cNvPr>
          <p:cNvSpPr txBox="1"/>
          <p:nvPr/>
        </p:nvSpPr>
        <p:spPr>
          <a:xfrm>
            <a:off x="3069082" y="5711309"/>
            <a:ext cx="145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SHEET C-3.1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A6F09-8070-28CA-ED22-48D05057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3" y="962025"/>
            <a:ext cx="7217514" cy="46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98BD3-055B-A64E-0572-C913C437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10B0-F468-5E50-FBF6-A08C781F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Discharge Well Site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D2C06E-07A6-6571-A434-17DE4EDFA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741" y="1043887"/>
            <a:ext cx="4521349" cy="5335034"/>
          </a:xfrm>
        </p:spPr>
        <p:txBody>
          <a:bodyPr>
            <a:normAutofit/>
          </a:bodyPr>
          <a:lstStyle/>
          <a:p>
            <a:r>
              <a:rPr lang="en-US" sz="1800" dirty="0"/>
              <a:t>Protect in place all existing groundwater monitoring wells. </a:t>
            </a:r>
          </a:p>
          <a:p>
            <a:r>
              <a:rPr lang="en-US" sz="1800" dirty="0"/>
              <a:t>Protect in place existing fencing/gates. </a:t>
            </a:r>
            <a:endParaRPr lang="en-US" sz="1400" dirty="0"/>
          </a:p>
          <a:p>
            <a:r>
              <a:rPr lang="en-US" sz="1800" dirty="0"/>
              <a:t>Coordinate access to facility with Owner. </a:t>
            </a:r>
          </a:p>
          <a:p>
            <a:r>
              <a:rPr lang="en-US" sz="1800" dirty="0"/>
              <a:t>May use native materials for trench backfill.</a:t>
            </a:r>
          </a:p>
          <a:p>
            <a:r>
              <a:rPr lang="en-US" sz="1800" dirty="0"/>
              <a:t>Fittings or alternate alignment may be considered instead of bend shown at STA 21+62.92 to STA 21+75.45. </a:t>
            </a:r>
          </a:p>
          <a:p>
            <a:r>
              <a:rPr lang="en-US" sz="1800" dirty="0"/>
              <a:t>Temporary stockpiling possible at existing Desalination Plant, as shown in Plans.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F4DCA-AF0F-B9EE-D833-87A8D1989E57}"/>
              </a:ext>
            </a:extLst>
          </p:cNvPr>
          <p:cNvSpPr txBox="1"/>
          <p:nvPr/>
        </p:nvSpPr>
        <p:spPr>
          <a:xfrm>
            <a:off x="3049710" y="5699812"/>
            <a:ext cx="145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SHEET C-3.2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E717B-D311-531A-4584-6E33D87D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0" y="1043887"/>
            <a:ext cx="7198857" cy="46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84000">
              <a:schemeClr val="accent1">
                <a:lumMod val="60000"/>
                <a:lumOff val="40000"/>
              </a:schemeClr>
            </a:gs>
            <a:gs pos="100000">
              <a:srgbClr val="0D86B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7E589-CBB8-1BCE-EA8A-1AF8554D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6325-07BB-04EE-2B09-4903ECF1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1"/>
            <a:ext cx="10515600" cy="7155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Well Rehabilitation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46827-2FA7-84CE-CE0A-DF72C3C5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450" y="1071562"/>
            <a:ext cx="4781549" cy="537924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be included in Construction Work Plan:</a:t>
            </a:r>
          </a:p>
          <a:p>
            <a:pPr lvl="1"/>
            <a:r>
              <a:rPr lang="en-US" dirty="0"/>
              <a:t>Locations for placement of all well rehabilitation equipment, including temporary storage tanks, piping, booster pumps, etc. </a:t>
            </a:r>
          </a:p>
          <a:p>
            <a:pPr lvl="2"/>
            <a:r>
              <a:rPr lang="en-US" dirty="0"/>
              <a:t>Refer to Specification Sections 01 11 00 and 33 01 10.91. </a:t>
            </a:r>
          </a:p>
          <a:p>
            <a:pPr lvl="1"/>
            <a:r>
              <a:rPr lang="en-US" dirty="0"/>
              <a:t>Equipment, labor, materials, and procedures utilized to properly dispose of all sediment, debris, and well development/test water discharged from wells during rehabilitation activities. </a:t>
            </a:r>
          </a:p>
          <a:p>
            <a:pPr lvl="2"/>
            <a:r>
              <a:rPr lang="en-US" dirty="0"/>
              <a:t>Abandoned clarifiers are available for discharge of well development and test waters.</a:t>
            </a:r>
          </a:p>
          <a:p>
            <a:pPr lvl="2"/>
            <a:r>
              <a:rPr lang="en-US" dirty="0"/>
              <a:t>Refer to Specification Section 33 01 10.91. </a:t>
            </a:r>
          </a:p>
          <a:p>
            <a:r>
              <a:rPr lang="en-US" dirty="0"/>
              <a:t>Public access to the Marina State Beach shall be preserved during all well rehabilitation efforts.</a:t>
            </a:r>
          </a:p>
          <a:p>
            <a:r>
              <a:rPr lang="en-US" dirty="0"/>
              <a:t>Public access points shall be coordinated with State Parks to minimize pedestrian and vehicular access to the Contractor’s work area(s).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96E5-C4E4-9460-7040-3B08F169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7" y="1062037"/>
            <a:ext cx="6899953" cy="4388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025C7-0D56-6A87-4488-368946D9CAF4}"/>
              </a:ext>
            </a:extLst>
          </p:cNvPr>
          <p:cNvSpPr txBox="1"/>
          <p:nvPr/>
        </p:nvSpPr>
        <p:spPr>
          <a:xfrm>
            <a:off x="2910845" y="5451753"/>
            <a:ext cx="145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SHEET C-4.1</a:t>
            </a:r>
          </a:p>
        </p:txBody>
      </p:sp>
    </p:spTree>
    <p:extLst>
      <p:ext uri="{BB962C8B-B14F-4D97-AF65-F5344CB8AC3E}">
        <p14:creationId xmlns:p14="http://schemas.microsoft.com/office/powerpoint/2010/main" val="20613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990</Words>
  <Application>Microsoft Office PowerPoint</Application>
  <PresentationFormat>Widescreen</PresentationFormat>
  <Paragraphs>112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Marina Coast Water District</vt:lpstr>
      <vt:lpstr>Project Overview</vt:lpstr>
      <vt:lpstr>Bid Alternates</vt:lpstr>
      <vt:lpstr>Project Coordination and Requirements</vt:lpstr>
      <vt:lpstr>Scheduling Requirements</vt:lpstr>
      <vt:lpstr>Site Overview</vt:lpstr>
      <vt:lpstr>Intake Well Site Considerations</vt:lpstr>
      <vt:lpstr>Discharge Well Site Considerations</vt:lpstr>
      <vt:lpstr>Well Rehabilitation Considerations</vt:lpstr>
      <vt:lpstr>Open Discussion /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 Markow</dc:creator>
  <cp:lastModifiedBy>Zach Markow</cp:lastModifiedBy>
  <cp:revision>15</cp:revision>
  <dcterms:created xsi:type="dcterms:W3CDTF">2025-02-28T00:35:49Z</dcterms:created>
  <dcterms:modified xsi:type="dcterms:W3CDTF">2025-12-01T23:26:35Z</dcterms:modified>
</cp:coreProperties>
</file>